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  <p:sldMasterId id="2147483666" r:id="rId2"/>
    <p:sldMasterId id="2147483676" r:id="rId3"/>
    <p:sldMasterId id="2147483682" r:id="rId4"/>
    <p:sldMasterId id="2147483684" r:id="rId5"/>
    <p:sldMasterId id="2147483686" r:id="rId6"/>
    <p:sldMasterId id="2147483694" r:id="rId7"/>
    <p:sldMasterId id="2147483704" r:id="rId8"/>
  </p:sldMasterIdLst>
  <p:notesMasterIdLst>
    <p:notesMasterId r:id="rId24"/>
  </p:notesMasterIdLst>
  <p:sldIdLst>
    <p:sldId id="302" r:id="rId9"/>
    <p:sldId id="298" r:id="rId10"/>
    <p:sldId id="274" r:id="rId11"/>
    <p:sldId id="275" r:id="rId12"/>
    <p:sldId id="276" r:id="rId13"/>
    <p:sldId id="277" r:id="rId14"/>
    <p:sldId id="278" r:id="rId15"/>
    <p:sldId id="300" r:id="rId16"/>
    <p:sldId id="280" r:id="rId17"/>
    <p:sldId id="283" r:id="rId18"/>
    <p:sldId id="284" r:id="rId19"/>
    <p:sldId id="285" r:id="rId20"/>
    <p:sldId id="299" r:id="rId21"/>
    <p:sldId id="289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302"/>
            <p14:sldId id="298"/>
            <p14:sldId id="274"/>
            <p14:sldId id="275"/>
            <p14:sldId id="276"/>
            <p14:sldId id="277"/>
            <p14:sldId id="278"/>
            <p14:sldId id="300"/>
            <p14:sldId id="280"/>
            <p14:sldId id="283"/>
            <p14:sldId id="284"/>
            <p14:sldId id="285"/>
            <p14:sldId id="299"/>
            <p14:sldId id="289"/>
            <p14:sldId id="294"/>
          </p14:sldIdLst>
        </p14:section>
        <p14:section name="Project Overview" id="{087866C3-7028-482C-8D34-6BF5363FBD75}">
          <p14:sldIdLst/>
        </p14:section>
        <p14:section name="Status Update" id="{521DEF98-8796-4632-831A-16252E9A6054}">
          <p14:sldIdLst/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88187" autoAdjust="0"/>
  </p:normalViewPr>
  <p:slideViewPr>
    <p:cSldViewPr>
      <p:cViewPr>
        <p:scale>
          <a:sx n="90" d="100"/>
          <a:sy n="90" d="100"/>
        </p:scale>
        <p:origin x="-954" y="-18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HCF001\BHOFA_PUBLIC\Financial%20Analysis\Medicaid%20Redesign\MRT%20Project%20Management\Global%20Spending%20Cap\Monthly%20Tracking\October\ReportChart_OC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ohipinfo\SHARE\MRT2011\Data%20Template%20-%20NYS%20Medicaid%20Enrollment%20Reports%20-%20October%202011%20Report%20(11-25-2011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 dirty="0" smtClean="0">
                <a:latin typeface="Myriad pro light"/>
              </a:rPr>
              <a:t>Program Global </a:t>
            </a:r>
            <a:r>
              <a:rPr lang="en-US" sz="1100" dirty="0">
                <a:latin typeface="Myriad pro light"/>
              </a:rPr>
              <a:t>Spending Cap</a:t>
            </a:r>
          </a:p>
          <a:p>
            <a:pPr>
              <a:defRPr/>
            </a:pPr>
            <a:r>
              <a:rPr lang="en-US" sz="1100" dirty="0">
                <a:latin typeface="Myriad pro light"/>
              </a:rPr>
              <a:t>2011-12</a:t>
            </a:r>
          </a:p>
        </c:rich>
      </c:tx>
      <c:layout>
        <c:manualLayout>
          <c:xMode val="edge"/>
          <c:yMode val="edge"/>
          <c:x val="0.300300751879704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60815424387739"/>
          <c:y val="0.11017078955782121"/>
          <c:w val="0.81128458744593457"/>
          <c:h val="0.68424054974349191"/>
        </c:manualLayout>
      </c:layout>
      <c:lineChart>
        <c:grouping val="standard"/>
        <c:varyColors val="0"/>
        <c:ser>
          <c:idx val="2"/>
          <c:order val="0"/>
          <c:tx>
            <c:v>Projected</c:v>
          </c:tx>
          <c:spPr>
            <a:ln w="38100">
              <a:solidFill>
                <a:srgbClr val="F21A1A"/>
              </a:solidFill>
            </a:ln>
          </c:spPr>
          <c:marker>
            <c:symbol val="dash"/>
            <c:size val="8"/>
            <c:spPr>
              <a:solidFill>
                <a:srgbClr val="F21A1A"/>
              </a:solidFill>
              <a:ln w="50800">
                <a:solidFill>
                  <a:srgbClr val="F21A1A"/>
                </a:solidFill>
                <a:miter lim="800000"/>
              </a:ln>
            </c:spPr>
          </c:marker>
          <c:cat>
            <c:strRef>
              <c:f>'11-12 Final Cash Flow'!$B$4:$M$4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'11-12 Final Cash Flow'!$B$166:$M$166</c:f>
              <c:numCache>
                <c:formatCode>_("$"* #,##0_);_("$"* \(#,##0\);_("$"* "-"??_);_(@_)</c:formatCode>
                <c:ptCount val="12"/>
                <c:pt idx="0">
                  <c:v>1342952947.6808696</c:v>
                </c:pt>
                <c:pt idx="1">
                  <c:v>2699938670.2426186</c:v>
                </c:pt>
                <c:pt idx="2">
                  <c:v>3964486279.5076933</c:v>
                </c:pt>
                <c:pt idx="3">
                  <c:v>5571222996.1066685</c:v>
                </c:pt>
                <c:pt idx="4">
                  <c:v>6964568800.694313</c:v>
                </c:pt>
                <c:pt idx="5">
                  <c:v>7639747090.4779406</c:v>
                </c:pt>
                <c:pt idx="6">
                  <c:v>9265558052.9419212</c:v>
                </c:pt>
                <c:pt idx="7">
                  <c:v>10797666918.032888</c:v>
                </c:pt>
                <c:pt idx="8">
                  <c:v>11856905338.20631</c:v>
                </c:pt>
                <c:pt idx="9">
                  <c:v>12986931688.27726</c:v>
                </c:pt>
                <c:pt idx="10">
                  <c:v>14405749939.500498</c:v>
                </c:pt>
                <c:pt idx="11">
                  <c:v>15326575537.75</c:v>
                </c:pt>
              </c:numCache>
            </c:numRef>
          </c:val>
          <c:smooth val="1"/>
        </c:ser>
        <c:ser>
          <c:idx val="3"/>
          <c:order val="1"/>
          <c:tx>
            <c:v>Actual</c:v>
          </c:tx>
          <c:spPr>
            <a:ln w="38100" cap="flat">
              <a:solidFill>
                <a:srgbClr val="0070C0"/>
              </a:solidFill>
              <a:miter lim="800000"/>
            </a:ln>
          </c:spPr>
          <c:marker>
            <c:symbol val="circle"/>
            <c:size val="8"/>
            <c:spPr>
              <a:solidFill>
                <a:srgbClr val="253CE7"/>
              </a:solidFill>
              <a:ln>
                <a:noFill/>
              </a:ln>
            </c:spPr>
          </c:marker>
          <c:cat>
            <c:strRef>
              <c:f>'11-12 Final Cash Flow'!$B$4:$M$4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'11-12 Final Cash Flow'!$B$167:$H$167</c:f>
              <c:numCache>
                <c:formatCode>"$"#,##0_);\("$"#,##0\)</c:formatCode>
                <c:ptCount val="7"/>
                <c:pt idx="0">
                  <c:v>1359326663.2367401</c:v>
                </c:pt>
                <c:pt idx="1">
                  <c:v>2727198847.7667413</c:v>
                </c:pt>
                <c:pt idx="2">
                  <c:v>3999076489.1198277</c:v>
                </c:pt>
                <c:pt idx="3">
                  <c:v>5616946782.2998257</c:v>
                </c:pt>
                <c:pt idx="4">
                  <c:v>6797581480.8388433</c:v>
                </c:pt>
                <c:pt idx="5">
                  <c:v>7499244253.2323933</c:v>
                </c:pt>
                <c:pt idx="6">
                  <c:v>9140844275.8399429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87136"/>
        <c:axId val="180189056"/>
      </c:lineChart>
      <c:catAx>
        <c:axId val="180187136"/>
        <c:scaling>
          <c:orientation val="minMax"/>
        </c:scaling>
        <c:delete val="0"/>
        <c:axPos val="b"/>
        <c:numFmt formatCode="#,##0" sourceLinked="1"/>
        <c:majorTickMark val="none"/>
        <c:minorTickMark val="in"/>
        <c:tickLblPos val="nextTo"/>
        <c:txPr>
          <a:bodyPr rot="-2700000" vert="horz"/>
          <a:lstStyle/>
          <a:p>
            <a:pPr>
              <a:defRPr sz="1100" b="1"/>
            </a:pPr>
            <a:endParaRPr lang="en-US"/>
          </a:p>
        </c:txPr>
        <c:crossAx val="180189056"/>
        <c:crosses val="autoZero"/>
        <c:auto val="1"/>
        <c:lblAlgn val="ctr"/>
        <c:lblOffset val="100"/>
        <c:noMultiLvlLbl val="0"/>
      </c:catAx>
      <c:valAx>
        <c:axId val="180189056"/>
        <c:scaling>
          <c:orientation val="minMax"/>
        </c:scaling>
        <c:delete val="0"/>
        <c:axPos val="l"/>
        <c:majorGridlines/>
        <c:numFmt formatCode="&quot;$&quot;#,##0" sourceLinked="0"/>
        <c:majorTickMark val="in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1801871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1111637361119355E-3"/>
                <c:y val="0.43986110801305867"/>
              </c:manualLayout>
            </c:layout>
          </c:dispUnitsLbl>
        </c:dispUnits>
      </c:valAx>
      <c:spPr>
        <a:solidFill>
          <a:schemeClr val="bg1">
            <a:lumMod val="95000"/>
          </a:schemeClr>
        </a:solidFill>
        <a:ln w="12700" cmpd="sng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063606105324391"/>
          <c:y val="0.18847255403131741"/>
          <c:w val="0.25844118169439345"/>
          <c:h val="0.15218516948837491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rgbClr val="EEECE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05863387447124"/>
          <c:y val="8.1269248858343579E-2"/>
          <c:w val="0.78451663410046457"/>
          <c:h val="0.5788609227314796"/>
        </c:manualLayout>
      </c:layout>
      <c:lineChart>
        <c:grouping val="standard"/>
        <c:varyColors val="0"/>
        <c:ser>
          <c:idx val="4"/>
          <c:order val="0"/>
          <c:tx>
            <c:v>SW_ALL</c:v>
          </c:tx>
          <c:cat>
            <c:numRef>
              <c:f>'Table1 (Monthly FFS&amp;MC)'!$A$8:$A$39</c:f>
              <c:numCache>
                <c:formatCode>[$-409]mmm\-yyyy;@</c:formatCode>
                <c:ptCount val="32"/>
                <c:pt idx="0">
                  <c:v>40817</c:v>
                </c:pt>
                <c:pt idx="1">
                  <c:v>40787</c:v>
                </c:pt>
                <c:pt idx="2">
                  <c:v>40756</c:v>
                </c:pt>
                <c:pt idx="3">
                  <c:v>40725</c:v>
                </c:pt>
                <c:pt idx="4">
                  <c:v>40695</c:v>
                </c:pt>
                <c:pt idx="5">
                  <c:v>40664</c:v>
                </c:pt>
                <c:pt idx="6">
                  <c:v>40634</c:v>
                </c:pt>
                <c:pt idx="7">
                  <c:v>40603</c:v>
                </c:pt>
                <c:pt idx="8">
                  <c:v>40575</c:v>
                </c:pt>
                <c:pt idx="9">
                  <c:v>40544</c:v>
                </c:pt>
                <c:pt idx="10">
                  <c:v>40513</c:v>
                </c:pt>
                <c:pt idx="11">
                  <c:v>40483</c:v>
                </c:pt>
                <c:pt idx="12">
                  <c:v>40452</c:v>
                </c:pt>
                <c:pt idx="13">
                  <c:v>40422</c:v>
                </c:pt>
                <c:pt idx="14">
                  <c:v>40391</c:v>
                </c:pt>
                <c:pt idx="15">
                  <c:v>40360</c:v>
                </c:pt>
                <c:pt idx="16">
                  <c:v>40330</c:v>
                </c:pt>
                <c:pt idx="17">
                  <c:v>40299</c:v>
                </c:pt>
                <c:pt idx="18">
                  <c:v>40269</c:v>
                </c:pt>
                <c:pt idx="19">
                  <c:v>40238</c:v>
                </c:pt>
                <c:pt idx="20">
                  <c:v>40210</c:v>
                </c:pt>
                <c:pt idx="21">
                  <c:v>40179</c:v>
                </c:pt>
                <c:pt idx="22">
                  <c:v>40148</c:v>
                </c:pt>
                <c:pt idx="23">
                  <c:v>40118</c:v>
                </c:pt>
                <c:pt idx="24">
                  <c:v>40087</c:v>
                </c:pt>
                <c:pt idx="25">
                  <c:v>40057</c:v>
                </c:pt>
                <c:pt idx="26">
                  <c:v>40026</c:v>
                </c:pt>
                <c:pt idx="27">
                  <c:v>39995</c:v>
                </c:pt>
                <c:pt idx="28">
                  <c:v>39965</c:v>
                </c:pt>
                <c:pt idx="29">
                  <c:v>39934</c:v>
                </c:pt>
                <c:pt idx="30">
                  <c:v>39904</c:v>
                </c:pt>
                <c:pt idx="31">
                  <c:v>39873</c:v>
                </c:pt>
              </c:numCache>
            </c:numRef>
          </c:cat>
          <c:val>
            <c:numRef>
              <c:f>'Table2 by Region'!$B$8:$B$39</c:f>
              <c:numCache>
                <c:formatCode>#,##0</c:formatCode>
                <c:ptCount val="32"/>
                <c:pt idx="0">
                  <c:v>4991840.102806557</c:v>
                </c:pt>
                <c:pt idx="1">
                  <c:v>4970355.1465399489</c:v>
                </c:pt>
                <c:pt idx="2">
                  <c:v>4944993.706961791</c:v>
                </c:pt>
                <c:pt idx="3">
                  <c:v>4922293.7261795625</c:v>
                </c:pt>
                <c:pt idx="4">
                  <c:v>4920784</c:v>
                </c:pt>
                <c:pt idx="5">
                  <c:v>4904134</c:v>
                </c:pt>
                <c:pt idx="6">
                  <c:v>4892180</c:v>
                </c:pt>
                <c:pt idx="7">
                  <c:v>4890367</c:v>
                </c:pt>
                <c:pt idx="8">
                  <c:v>4860860</c:v>
                </c:pt>
                <c:pt idx="9">
                  <c:v>4851755</c:v>
                </c:pt>
                <c:pt idx="10">
                  <c:v>4838531</c:v>
                </c:pt>
                <c:pt idx="11">
                  <c:v>4830019</c:v>
                </c:pt>
                <c:pt idx="12">
                  <c:v>4820706</c:v>
                </c:pt>
                <c:pt idx="13">
                  <c:v>4802869</c:v>
                </c:pt>
                <c:pt idx="14">
                  <c:v>4783817</c:v>
                </c:pt>
                <c:pt idx="15">
                  <c:v>4766038</c:v>
                </c:pt>
                <c:pt idx="16">
                  <c:v>4751916</c:v>
                </c:pt>
                <c:pt idx="17">
                  <c:v>4730174</c:v>
                </c:pt>
                <c:pt idx="18">
                  <c:v>4723123</c:v>
                </c:pt>
                <c:pt idx="19">
                  <c:v>4708801</c:v>
                </c:pt>
                <c:pt idx="20">
                  <c:v>4671604</c:v>
                </c:pt>
                <c:pt idx="21">
                  <c:v>4657619</c:v>
                </c:pt>
                <c:pt idx="22">
                  <c:v>4637358</c:v>
                </c:pt>
                <c:pt idx="23">
                  <c:v>4611291</c:v>
                </c:pt>
                <c:pt idx="24">
                  <c:v>4602253</c:v>
                </c:pt>
                <c:pt idx="25">
                  <c:v>4568484</c:v>
                </c:pt>
                <c:pt idx="26">
                  <c:v>4531514</c:v>
                </c:pt>
                <c:pt idx="27">
                  <c:v>4503326</c:v>
                </c:pt>
                <c:pt idx="28">
                  <c:v>4467080</c:v>
                </c:pt>
                <c:pt idx="29">
                  <c:v>4434974</c:v>
                </c:pt>
                <c:pt idx="30">
                  <c:v>4410731</c:v>
                </c:pt>
                <c:pt idx="31">
                  <c:v>4381900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70560"/>
        <c:axId val="206797824"/>
      </c:lineChart>
      <c:dateAx>
        <c:axId val="2067705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3600000"/>
          <a:lstStyle/>
          <a:p>
            <a:pPr>
              <a:defRPr b="1"/>
            </a:pPr>
            <a:endParaRPr lang="en-US"/>
          </a:p>
        </c:txPr>
        <c:crossAx val="206797824"/>
        <c:crosses val="autoZero"/>
        <c:auto val="1"/>
        <c:lblOffset val="100"/>
        <c:baseTimeUnit val="months"/>
        <c:majorUnit val="3"/>
        <c:majorTimeUnit val="months"/>
      </c:dateAx>
      <c:valAx>
        <c:axId val="206797824"/>
        <c:scaling>
          <c:orientation val="minMax"/>
          <c:max val="5100000"/>
          <c:min val="400000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b="1"/>
            </a:pPr>
            <a:endParaRPr lang="en-US"/>
          </a:p>
        </c:txPr>
        <c:crossAx val="20677056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0.01949</cdr:x>
      <cdr:y>0.01034</cdr:y>
    </cdr:from>
    <cdr:to>
      <cdr:x>0.99923</cdr:x>
      <cdr:y>0.09249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237" y="34077"/>
          <a:ext cx="4837713" cy="270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50" b="1" dirty="0" smtClean="0">
              <a:latin typeface="Myriad pro light"/>
              <a:cs typeface="Times New Roman" pitchFamily="18" charset="0"/>
            </a:rPr>
            <a:t>Program Enrollment</a:t>
          </a:r>
          <a:endParaRPr lang="en-US" sz="1050" b="1" baseline="0" dirty="0">
            <a:latin typeface="Myriad pro ligh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0.8</cdr:y>
    </cdr:from>
    <cdr:to>
      <cdr:x>0.99923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657600"/>
          <a:ext cx="74618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lvl="0" algn="l"/>
          <a:r>
            <a:rPr lang="en-US" sz="1400" dirty="0"/>
            <a:t>Source: </a:t>
          </a:r>
          <a:r>
            <a:rPr lang="en-US" sz="1400" dirty="0" smtClean="0"/>
            <a:t>Enrollment </a:t>
          </a:r>
          <a:r>
            <a:rPr lang="en-US" sz="1400" dirty="0"/>
            <a:t>Database</a:t>
          </a:r>
        </a:p>
        <a:p xmlns:a="http://schemas.openxmlformats.org/drawingml/2006/main">
          <a:pPr lvl="0" algn="l"/>
          <a:endParaRPr lang="en-US" sz="1400" i="1" dirty="0"/>
        </a:p>
      </cdr:txBody>
    </cdr:sp>
  </cdr:relSizeAnchor>
  <cdr:relSizeAnchor xmlns:cdr="http://schemas.openxmlformats.org/drawingml/2006/chartDrawing">
    <cdr:from>
      <cdr:x>0.15996</cdr:x>
      <cdr:y>0.19471</cdr:y>
    </cdr:from>
    <cdr:to>
      <cdr:x>0.56919</cdr:x>
      <cdr:y>0.26153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9844" y="641696"/>
          <a:ext cx="2020680" cy="220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Myriad pro light"/>
            </a:rPr>
            <a:t>Total </a:t>
          </a:r>
          <a:r>
            <a:rPr lang="en-US" sz="1000" b="1" dirty="0" smtClean="0">
              <a:latin typeface="Myriad pro light"/>
            </a:rPr>
            <a:t>Program Enrollees</a:t>
          </a:r>
          <a:endParaRPr lang="en-US" sz="1000" b="1" dirty="0">
            <a:latin typeface="Myriad pro ligh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77A14E-DB97-4698-9C9B-F4F3C593931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Good And Bad of Documentation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BD5-0236-42D5-A56B-C4896D48ED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And Bad of Documentation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2925"/>
            <a:ext cx="9144000" cy="165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cap="small" dirty="0" smtClean="0">
                <a:solidFill>
                  <a:schemeClr val="bg1"/>
                </a:solidFill>
              </a:rPr>
              <a:t>Mark</a:t>
            </a:r>
            <a:r>
              <a:rPr lang="en-US" sz="1800" b="1" cap="small" baseline="0" dirty="0" smtClean="0">
                <a:solidFill>
                  <a:schemeClr val="bg1"/>
                </a:solidFill>
              </a:rPr>
              <a:t> Ricci</a:t>
            </a:r>
            <a:endParaRPr lang="en-US" sz="1800" b="1" cap="small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55448" y="6355080"/>
            <a:ext cx="2740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 </a:t>
            </a:r>
            <a:r>
              <a:rPr lang="en-US" dirty="0" smtClean="0"/>
              <a:t>and </a:t>
            </a:r>
            <a:r>
              <a:rPr lang="en-US" dirty="0" smtClean="0"/>
              <a:t>Bad of Documentation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784848" y="635508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665755-39D2-4771-A5D0-BECA05D6C591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2401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438276"/>
            <a:ext cx="7772400" cy="1600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The Good and Bad of Documentation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7800" y="3733800"/>
            <a:ext cx="62484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Lessons to Learn from an Iffy PowerPoint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F497D"/>
                </a:solidFill>
              </a:rPr>
              <a:t>Program Global </a:t>
            </a:r>
            <a:r>
              <a:rPr lang="en-US" sz="3600" b="1" dirty="0">
                <a:solidFill>
                  <a:srgbClr val="1F497D"/>
                </a:solidFill>
              </a:rPr>
              <a:t>Spending Cap </a:t>
            </a:r>
            <a:br>
              <a:rPr lang="en-US" sz="3600" b="1" dirty="0">
                <a:solidFill>
                  <a:srgbClr val="1F497D"/>
                </a:solidFill>
              </a:rPr>
            </a:br>
            <a:r>
              <a:rPr lang="en-US" sz="2400" b="1" dirty="0">
                <a:solidFill>
                  <a:srgbClr val="1F497D"/>
                </a:solidFill>
              </a:rPr>
              <a:t>2011-12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5128025"/>
              </p:ext>
            </p:extLst>
          </p:nvPr>
        </p:nvGraphicFramePr>
        <p:xfrm>
          <a:off x="1752600" y="2057400"/>
          <a:ext cx="6172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8534400" y="5788152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10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71557" y="5246913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4343400"/>
            <a:ext cx="1926771" cy="90024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It’s not that you cannot use vertical page numbers, but you need to use them on every slide.(Animation: Both fly in right, text .3 seconds after)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90057"/>
              </p:ext>
            </p:extLst>
          </p:nvPr>
        </p:nvGraphicFramePr>
        <p:xfrm>
          <a:off x="914400" y="2590800"/>
          <a:ext cx="7467601" cy="2873827"/>
        </p:xfrm>
        <a:graphic>
          <a:graphicData uri="http://schemas.openxmlformats.org/drawingml/2006/table">
            <a:tbl>
              <a:tblPr/>
              <a:tblGrid>
                <a:gridCol w="3727365"/>
                <a:gridCol w="1303025"/>
                <a:gridCol w="1237912"/>
                <a:gridCol w="1199299"/>
              </a:tblGrid>
              <a:tr h="2612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Category of Service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Estimated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Actual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Arial"/>
                        </a:rPr>
                        <a:t>Variance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EE5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Counseling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$1,225,075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$1,216,997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($8,078)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Emergency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$205,642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$181,398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($24,244)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Supplies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$180,963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$184,660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$3,697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On-site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Visits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$1,899,661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$1,864,284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($35,377)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Extended Engagement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$1,097,521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$1,054,679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($42,841)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Third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Party Providers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$2,032,365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$2,030,542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($1,824)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New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Initiatives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$395,475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$429,944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$34,469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Institutional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$2,427,927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$2,334,197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($93,730)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Cash Audits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($199,071)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($155,857)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$43,214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indent="14033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$9,265,558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$9,140,844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($124,714)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914400"/>
            <a:ext cx="7543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1F497D"/>
                </a:solidFill>
                <a:ea typeface="Times New Roman"/>
                <a:cs typeface="Arial"/>
              </a:rPr>
              <a:t>Program Spending</a:t>
            </a:r>
            <a:r>
              <a:rPr lang="en-US" sz="2800" b="1" dirty="0">
                <a:solidFill>
                  <a:srgbClr val="1F497D"/>
                </a:solidFill>
                <a:ea typeface="Times New Roman"/>
                <a:cs typeface="Arial"/>
              </a:rPr>
              <a:t/>
            </a:r>
            <a:br>
              <a:rPr lang="en-US" sz="2800" b="1" dirty="0">
                <a:solidFill>
                  <a:srgbClr val="1F497D"/>
                </a:solidFill>
                <a:ea typeface="Times New Roman"/>
                <a:cs typeface="Arial"/>
              </a:rPr>
            </a:br>
            <a:r>
              <a:rPr lang="en-US" sz="2800" b="1" dirty="0">
                <a:solidFill>
                  <a:srgbClr val="1F497D"/>
                </a:solidFill>
                <a:ea typeface="Times New Roman"/>
                <a:cs typeface="Arial"/>
              </a:rPr>
              <a:t>April through October 2011</a:t>
            </a:r>
            <a:endParaRPr lang="en-US" sz="2800" dirty="0">
              <a:solidFill>
                <a:srgbClr val="1F497D"/>
              </a:solidFill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1F497D"/>
                </a:solidFill>
                <a:ea typeface="Times New Roman"/>
                <a:cs typeface="Arial"/>
              </a:rPr>
              <a:t>(dollars in thousands)</a:t>
            </a:r>
            <a:endParaRPr lang="en-US" sz="2800" dirty="0">
              <a:solidFill>
                <a:srgbClr val="1F497D"/>
              </a:solidFill>
              <a:ea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458" name="TextBox 5"/>
          <p:cNvSpPr txBox="1">
            <a:spLocks noChangeArrowheads="1"/>
          </p:cNvSpPr>
          <p:nvPr/>
        </p:nvSpPr>
        <p:spPr bwMode="auto">
          <a:xfrm>
            <a:off x="8534400" y="5791200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11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9229" y="1959428"/>
            <a:ext cx="500743" cy="576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903515"/>
            <a:ext cx="181791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Notice the jump from the last slide because the table started farther to the left. It feels jarring. Use the wheel to go back and forth between the slides.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(Animation: Both plus, text 1 second later)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1"/>
          <p:cNvSpPr>
            <a:spLocks noChangeArrowheads="1"/>
          </p:cNvSpPr>
          <p:nvPr/>
        </p:nvSpPr>
        <p:spPr bwMode="auto">
          <a:xfrm>
            <a:off x="228600" y="762000"/>
            <a:ext cx="8689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ctr" eaLnBrk="0" hangingPunct="0">
              <a:defRPr/>
            </a:pPr>
            <a:r>
              <a:rPr lang="en-US" sz="2800" b="1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Enrollment </a:t>
            </a:r>
            <a:endParaRPr lang="en-US" sz="2800" dirty="0">
              <a:solidFill>
                <a:srgbClr val="1F497D"/>
              </a:solidFill>
            </a:endParaRPr>
          </a:p>
          <a:p>
            <a:pPr indent="228600" algn="ctr" eaLnBrk="0" hangingPunct="0">
              <a:defRPr/>
            </a:pPr>
            <a:r>
              <a:rPr lang="en-US" sz="16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Program enrollment </a:t>
            </a:r>
            <a:r>
              <a:rPr lang="en-US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reached 4,991,840 enrollees at the end of October 2011.  </a:t>
            </a:r>
            <a:br>
              <a:rPr lang="en-US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This reflects an increase of 101,500 enrollees, or 2.0%, since April 2011.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25762705"/>
              </p:ext>
            </p:extLst>
          </p:nvPr>
        </p:nvGraphicFramePr>
        <p:xfrm>
          <a:off x="838200" y="19812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8534400" y="5788152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12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6197" y="1948670"/>
            <a:ext cx="500743" cy="576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903515"/>
            <a:ext cx="1817914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Now notice the lack of a jump from the last slide because the image is lined up with the table. It feels smooth.</a:t>
            </a:r>
          </a:p>
          <a:p>
            <a:r>
              <a:rPr lang="en-US" sz="1050" dirty="0" smtClean="0">
                <a:solidFill>
                  <a:prstClr val="black"/>
                </a:solidFill>
              </a:rPr>
              <a:t>(Animation: Both wipe left, text 1 second later)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Next Steps</a:t>
            </a:r>
            <a:endParaRPr lang="en-US" b="1" dirty="0">
              <a:latin typeface="+mn-lt"/>
            </a:endParaRP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435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An Action Plan has been drafted by staff for transmittal by December 31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This report will include a summary of Phase 1 reforms and the approved recommendations.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combined product will establish a comprehensive action plan for the program.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plan will be the most significant overhaul of the program since its inception.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Report will be shared with team members as a draft prior to being finalized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7026" y="838196"/>
            <a:ext cx="5191970" cy="3701143"/>
            <a:chOff x="3217026" y="838196"/>
            <a:chExt cx="5191970" cy="3701143"/>
          </a:xfrm>
        </p:grpSpPr>
        <p:sp>
          <p:nvSpPr>
            <p:cNvPr id="18" name="TextBox 17"/>
            <p:cNvSpPr txBox="1"/>
            <p:nvPr/>
          </p:nvSpPr>
          <p:spPr>
            <a:xfrm>
              <a:off x="6144768" y="838196"/>
              <a:ext cx="2264228" cy="577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To punctuate…</a:t>
              </a:r>
            </a:p>
            <a:p>
              <a:r>
                <a:rPr lang="en-US" sz="1050" dirty="0" smtClean="0"/>
                <a:t>(Animation: Group object, wipe from top slow)</a:t>
              </a:r>
              <a:endParaRPr lang="en-US" sz="105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508663" y="2710539"/>
              <a:ext cx="707572" cy="195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576548" y="3538452"/>
              <a:ext cx="643247" cy="195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217026" y="4343396"/>
              <a:ext cx="707572" cy="195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590800" y="1905000"/>
            <a:ext cx="5818410" cy="4263341"/>
            <a:chOff x="2590800" y="1927066"/>
            <a:chExt cx="5818410" cy="4263341"/>
          </a:xfrm>
        </p:grpSpPr>
        <p:sp>
          <p:nvSpPr>
            <p:cNvPr id="23" name="TextBox 22"/>
            <p:cNvSpPr txBox="1"/>
            <p:nvPr/>
          </p:nvSpPr>
          <p:spPr>
            <a:xfrm>
              <a:off x="6144982" y="5451743"/>
              <a:ext cx="2264228" cy="73866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Or not to punctuate.</a:t>
              </a:r>
            </a:p>
            <a:p>
              <a:r>
                <a:rPr lang="en-US" sz="1050" dirty="0" smtClean="0"/>
                <a:t>(Animation: Group object, wipe from bottom medium instead of slow because only two arrows)</a:t>
              </a:r>
              <a:endParaRPr lang="en-US" sz="105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2590800" y="1927066"/>
              <a:ext cx="707572" cy="195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714726" y="5173569"/>
              <a:ext cx="707572" cy="195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534400" y="5788152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645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Program Final Report - Timeline</a:t>
            </a:r>
            <a:endParaRPr lang="en-US" b="1" dirty="0">
              <a:latin typeface="+mn-lt"/>
            </a:endParaRP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4350"/>
          </a:xfrm>
        </p:spPr>
        <p:txBody>
          <a:bodyPr/>
          <a:lstStyle/>
          <a:p>
            <a:pPr indent="0"/>
            <a:r>
              <a:rPr lang="en-US" sz="2400" b="1" dirty="0" smtClean="0">
                <a:solidFill>
                  <a:srgbClr val="C00000"/>
                </a:solidFill>
              </a:rPr>
              <a:t>12/14:  </a:t>
            </a:r>
            <a:r>
              <a:rPr lang="en-US" sz="2400" dirty="0" smtClean="0"/>
              <a:t>Final draft report emailed to program members </a:t>
            </a:r>
            <a:br>
              <a:rPr lang="en-US" sz="2400" dirty="0" smtClean="0"/>
            </a:br>
            <a:r>
              <a:rPr lang="en-US" sz="2400" dirty="0" smtClean="0"/>
              <a:t>  for review</a:t>
            </a:r>
          </a:p>
          <a:p>
            <a:pPr indent="0"/>
            <a:endParaRPr lang="en-US" sz="2400" dirty="0" smtClean="0"/>
          </a:p>
          <a:p>
            <a:pPr indent="0"/>
            <a:r>
              <a:rPr lang="en-US" sz="2400" b="1" dirty="0" smtClean="0">
                <a:solidFill>
                  <a:srgbClr val="C00000"/>
                </a:solidFill>
              </a:rPr>
              <a:t>12/20:  </a:t>
            </a:r>
            <a:r>
              <a:rPr lang="en-US" sz="2400" dirty="0" smtClean="0"/>
              <a:t>Comments and suggestions due from program members</a:t>
            </a:r>
          </a:p>
          <a:p>
            <a:pPr lvl="3" indent="0"/>
            <a:r>
              <a:rPr lang="en-US" sz="1800" dirty="0" smtClean="0"/>
              <a:t>Comments will be reviewed and report will be updated.</a:t>
            </a:r>
          </a:p>
          <a:p>
            <a:pPr lvl="3" indent="0"/>
            <a:endParaRPr lang="en-US" sz="1800" dirty="0" smtClean="0"/>
          </a:p>
          <a:p>
            <a:pPr indent="0"/>
            <a:r>
              <a:rPr lang="en-US" sz="2400" b="1" dirty="0" smtClean="0">
                <a:solidFill>
                  <a:srgbClr val="C00000"/>
                </a:solidFill>
              </a:rPr>
              <a:t>12/31:  </a:t>
            </a:r>
            <a:r>
              <a:rPr lang="en-US" sz="2400" dirty="0" smtClean="0"/>
              <a:t>Program Final Report submitted</a:t>
            </a:r>
          </a:p>
          <a:p>
            <a:pPr lvl="3" indent="0"/>
            <a:r>
              <a:rPr lang="en-US" sz="1800" dirty="0" smtClean="0"/>
              <a:t>Final report will also be emailed to members and made available on program website.</a:t>
            </a:r>
          </a:p>
        </p:txBody>
      </p:sp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8531352" y="5788152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14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86800" y="5207922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7229" y="4604519"/>
            <a:ext cx="1926771" cy="57708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Suddenly, the slide number is horizontal. (Animation: Both fly in right, text .3 seconds after)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Over the six slides we looked at, you have gotten an idea of how not to do things in PowerPoint and writing, in general</a:t>
            </a:r>
          </a:p>
          <a:p>
            <a:r>
              <a:rPr lang="en-US" dirty="0" smtClean="0"/>
              <a:t>You have also seen examples of PowerPoint animations designed to make you go, “I like that,” or “Make it stop”</a:t>
            </a:r>
          </a:p>
          <a:p>
            <a:r>
              <a:rPr lang="en-US" dirty="0" smtClean="0"/>
              <a:t>We will discuss all of this and more in our follow-up training session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PowerPoint presentation recently sent to me illustrates the good and bad of documentation because its slides contain examples of both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The focus here is on consistency among slides</a:t>
            </a:r>
          </a:p>
          <a:p>
            <a:pPr algn="just"/>
            <a:r>
              <a:rPr lang="en-US" dirty="0" smtClean="0"/>
              <a:t>Separately, we will address the most egregious sin of PowerPoint presentations</a:t>
            </a:r>
            <a:r>
              <a:rPr lang="en-US" dirty="0"/>
              <a:t>—</a:t>
            </a:r>
            <a:r>
              <a:rPr lang="en-US" dirty="0" smtClean="0"/>
              <a:t>jamming ten pounds of content into a five pound slide—but not today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Doc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 Writing Consistency</a:t>
            </a:r>
          </a:p>
          <a:p>
            <a:pPr lvl="1"/>
            <a:r>
              <a:rPr lang="en-US" dirty="0" smtClean="0"/>
              <a:t>Fonts</a:t>
            </a:r>
          </a:p>
          <a:p>
            <a:pPr lvl="1"/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Emphasis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PowerPoint has four consistency areas of concern</a:t>
            </a:r>
          </a:p>
          <a:p>
            <a:pPr lvl="1"/>
            <a:r>
              <a:rPr lang="en-US" dirty="0" smtClean="0"/>
              <a:t>End </a:t>
            </a:r>
            <a:r>
              <a:rPr lang="en-US" dirty="0"/>
              <a:t>of </a:t>
            </a:r>
            <a:r>
              <a:rPr lang="en-US" dirty="0" smtClean="0"/>
              <a:t>bullet punctuation </a:t>
            </a:r>
          </a:p>
          <a:p>
            <a:pPr lvl="1"/>
            <a:r>
              <a:rPr lang="en-US" dirty="0" smtClean="0"/>
              <a:t>Slide layout and design</a:t>
            </a:r>
          </a:p>
          <a:p>
            <a:pPr lvl="1"/>
            <a:r>
              <a:rPr lang="en-US" dirty="0" smtClean="0"/>
              <a:t>Image dimensions and placement</a:t>
            </a:r>
          </a:p>
          <a:p>
            <a:pPr lvl="1"/>
            <a:r>
              <a:rPr lang="en-US" dirty="0" smtClean="0"/>
              <a:t>Animations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8382001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End of Bullet Punctuation</a:t>
            </a:r>
          </a:p>
          <a:p>
            <a:pPr lvl="1"/>
            <a:r>
              <a:rPr lang="en-US" dirty="0" smtClean="0"/>
              <a:t>Either they all end in periods or they all don’t (PERIOD!)</a:t>
            </a:r>
          </a:p>
          <a:p>
            <a:pPr lvl="1"/>
            <a:r>
              <a:rPr lang="en-US" dirty="0" smtClean="0"/>
              <a:t>Commas and semicolons need not apply</a:t>
            </a:r>
          </a:p>
          <a:p>
            <a:r>
              <a:rPr lang="en-US" dirty="0" smtClean="0"/>
              <a:t>Slide Design and Layout</a:t>
            </a:r>
          </a:p>
          <a:p>
            <a:pPr lvl="1"/>
            <a:r>
              <a:rPr lang="en-US" dirty="0" smtClean="0"/>
              <a:t>Design is the color scheme, fonts, and placements</a:t>
            </a:r>
          </a:p>
          <a:p>
            <a:pPr lvl="2"/>
            <a:r>
              <a:rPr lang="en-US" dirty="0" smtClean="0"/>
              <a:t>The design should be the same for all slides except for the title and individual section titles </a:t>
            </a:r>
          </a:p>
          <a:p>
            <a:pPr lvl="1"/>
            <a:r>
              <a:rPr lang="en-US" dirty="0" smtClean="0"/>
              <a:t>Layout is the individual slide organization</a:t>
            </a:r>
          </a:p>
          <a:p>
            <a:pPr lvl="2"/>
            <a:r>
              <a:rPr lang="en-US" dirty="0" smtClean="0"/>
              <a:t>This can vary depending on the content, but similar slides should have the same layout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PowerPoint Areas of Concern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Image Dimensions and Placement</a:t>
            </a:r>
          </a:p>
          <a:p>
            <a:pPr lvl="1"/>
            <a:r>
              <a:rPr lang="en-US" dirty="0"/>
              <a:t>As much as possible, make images the same dimensions to help the </a:t>
            </a:r>
            <a:r>
              <a:rPr lang="en-US" dirty="0" smtClean="0"/>
              <a:t>viewer </a:t>
            </a:r>
          </a:p>
          <a:p>
            <a:pPr lvl="1"/>
            <a:r>
              <a:rPr lang="en-US" dirty="0" smtClean="0"/>
              <a:t>Images should always begin at the same horizontal location unless the image cannot otherwise fit </a:t>
            </a:r>
            <a:r>
              <a:rPr lang="en-US" dirty="0"/>
              <a:t>because </a:t>
            </a:r>
            <a:r>
              <a:rPr lang="en-US" dirty="0" smtClean="0"/>
              <a:t>it is jarring for the viewer when they jump horizontally between slides</a:t>
            </a:r>
          </a:p>
          <a:p>
            <a:pPr lvl="1"/>
            <a:r>
              <a:rPr lang="en-US" dirty="0" smtClean="0"/>
              <a:t>Vertical differences are not as jarring especially if the horizontal is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PowerPoint Areas of Concern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Everyone loves to play with animations and make things fly in and dissolve and spin, but pretty soon the viewer has serious vertigo</a:t>
            </a:r>
          </a:p>
          <a:p>
            <a:pPr lvl="1"/>
            <a:r>
              <a:rPr lang="en-US" dirty="0" smtClean="0"/>
              <a:t>Keep it simple and consistent because the animations are there to emphasize the content not be the content </a:t>
            </a:r>
          </a:p>
          <a:p>
            <a:pPr lvl="1"/>
            <a:r>
              <a:rPr lang="en-US" dirty="0" smtClean="0"/>
              <a:t>With luck, there will be one opportunity to be flashy and it will stand out more than if the entire presentation looks like it OD’d on </a:t>
            </a:r>
            <a:r>
              <a:rPr lang="en-US" dirty="0" err="1" smtClean="0"/>
              <a:t>Caf-Pow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and Dice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dirty="0" smtClean="0"/>
              <a:t>We will look at six slides of the presentation to point out the good and bad (mostly bad)</a:t>
            </a:r>
          </a:p>
          <a:p>
            <a:r>
              <a:rPr lang="en-US" dirty="0" smtClean="0"/>
              <a:t>Various animations both </a:t>
            </a:r>
            <a:r>
              <a:rPr lang="en-US" dirty="0"/>
              <a:t>highlight the </a:t>
            </a:r>
            <a:r>
              <a:rPr lang="en-US" dirty="0" smtClean="0"/>
              <a:t>slide issues and demonstrate the animations themselves</a:t>
            </a:r>
          </a:p>
          <a:p>
            <a:pPr lvl="1"/>
            <a:r>
              <a:rPr lang="en-US" dirty="0" smtClean="0"/>
              <a:t>Each animation is annotated with its type and settings</a:t>
            </a:r>
          </a:p>
          <a:p>
            <a:pPr lvl="1"/>
            <a:r>
              <a:rPr lang="en-US" dirty="0" smtClean="0"/>
              <a:t>Watch how they behave and interact with slide content</a:t>
            </a:r>
          </a:p>
          <a:p>
            <a:pPr lvl="1"/>
            <a:r>
              <a:rPr lang="en-US" dirty="0" smtClean="0"/>
              <a:t>Modify as you like with small tweaks or wholesale substitutions to gain a better understanding of them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6999"/>
            <a:ext cx="8229600" cy="990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Slides From The Presentation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04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0" y="1524000"/>
            <a:ext cx="2590800" cy="2209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200"/>
              </a:spcBef>
              <a:spcAft>
                <a:spcPts val="900"/>
              </a:spcAft>
              <a:buClr>
                <a:srgbClr val="4F81BD"/>
              </a:buClr>
              <a:buFont typeface="Courier New" pitchFamily="49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Note: </a:t>
            </a: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Each Work Group will be given one hour to discuss its final recommendations (presentation, discussion, and vote).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</a:rPr>
              <a:t>Meeting Agenda: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495800"/>
          </a:xfrm>
        </p:spPr>
        <p:txBody>
          <a:bodyPr>
            <a:normAutofit fontScale="32500" lnSpcReduction="20000"/>
          </a:bodyPr>
          <a:lstStyle/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Opening Remarks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Global Cap Update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Work Group Process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Next Steps 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Basic Benefit Review Work Group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Workforce Flexibility and Change of Scope 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9600" dirty="0" smtClean="0">
                <a:cs typeface="Arial" pitchFamily="34" charset="0"/>
              </a:rPr>
              <a:t>Payment Reform Work Group</a:t>
            </a:r>
          </a:p>
          <a:p>
            <a:pPr marL="365760" indent="-256032" eaLnBrk="1" fontAlgn="auto" hangingPunct="1"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defRPr/>
            </a:pPr>
            <a:endParaRPr lang="en-US" sz="26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8534400" y="5788152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9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49539" y="786939"/>
            <a:ext cx="64008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457200"/>
            <a:ext cx="2133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No punctuation should ever follow a title (Animation: Arrow appear on click, textbox appear .3 seconds after)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904</Words>
  <Application>Microsoft Office PowerPoint</Application>
  <PresentationFormat>On-screen Show (4:3)</PresentationFormat>
  <Paragraphs>143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Office Theme</vt:lpstr>
      <vt:lpstr>2_Office Theme</vt:lpstr>
      <vt:lpstr>7_Office Theme</vt:lpstr>
      <vt:lpstr>10_Office Theme</vt:lpstr>
      <vt:lpstr>11_Office Theme</vt:lpstr>
      <vt:lpstr>12_Office Theme</vt:lpstr>
      <vt:lpstr>16_Office Theme</vt:lpstr>
      <vt:lpstr>21_Office Theme</vt:lpstr>
      <vt:lpstr>PowerPoint Presentation</vt:lpstr>
      <vt:lpstr>Introduction</vt:lpstr>
      <vt:lpstr>Good Doc Habits</vt:lpstr>
      <vt:lpstr>PowerPoint Areas of Concern</vt:lpstr>
      <vt:lpstr>PowerPoint Areas of Concern (cont’d)</vt:lpstr>
      <vt:lpstr>PowerPoint Areas of Concern (cont’d)</vt:lpstr>
      <vt:lpstr>Slice and Dice Time</vt:lpstr>
      <vt:lpstr>PowerPoint Presentation</vt:lpstr>
      <vt:lpstr>Meeting Agenda: </vt:lpstr>
      <vt:lpstr>PowerPoint Presentation</vt:lpstr>
      <vt:lpstr>PowerPoint Presentation</vt:lpstr>
      <vt:lpstr>PowerPoint Presentation</vt:lpstr>
      <vt:lpstr>Next Steps</vt:lpstr>
      <vt:lpstr>Program Final Report - Timeline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2018-04-24T20:45:07Z</dcterms:created>
  <dcterms:modified xsi:type="dcterms:W3CDTF">2018-04-25T18:13:35Z</dcterms:modified>
</cp:coreProperties>
</file>